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270875-E729-438F-AD64-DA10B3256A5A}" type="datetimeFigureOut">
              <a:rPr lang="pt-PT" smtClean="0"/>
              <a:t>06-04-2011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oucGe6VCy3c?version=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065">
            <a:off x="5597764" y="1569564"/>
            <a:ext cx="2915816" cy="2398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Como património mundial</a:t>
            </a:r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Muralha da china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539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/>
          <a:lstStyle/>
          <a:p>
            <a:r>
              <a:rPr lang="pt-PT" dirty="0" smtClean="0"/>
              <a:t>Os critérios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12968" cy="5184576"/>
          </a:xfrm>
        </p:spPr>
        <p:txBody>
          <a:bodyPr>
            <a:normAutofit fontScale="85000" lnSpcReduction="20000"/>
          </a:bodyPr>
          <a:lstStyle/>
          <a:p>
            <a:r>
              <a:rPr lang="pt-PT" dirty="0"/>
              <a:t> (i) – </a:t>
            </a:r>
            <a:r>
              <a:rPr lang="pt-PT" dirty="0" smtClean="0"/>
              <a:t>Representar </a:t>
            </a:r>
            <a:r>
              <a:rPr lang="pt-PT" dirty="0"/>
              <a:t>uma obra-prima do </a:t>
            </a:r>
            <a:r>
              <a:rPr lang="pt-PT" dirty="0" smtClean="0"/>
              <a:t>génio </a:t>
            </a:r>
            <a:r>
              <a:rPr lang="pt-PT" dirty="0"/>
              <a:t>criativo </a:t>
            </a:r>
            <a:r>
              <a:rPr lang="pt-PT" dirty="0" smtClean="0"/>
              <a:t>humano</a:t>
            </a:r>
            <a:r>
              <a:rPr lang="pt-PT" dirty="0" smtClean="0"/>
              <a:t>.</a:t>
            </a:r>
          </a:p>
          <a:p>
            <a:pPr marL="45720" indent="0">
              <a:buNone/>
            </a:pPr>
            <a:endParaRPr lang="pt-PT" dirty="0"/>
          </a:p>
          <a:p>
            <a:r>
              <a:rPr lang="pt-PT" dirty="0"/>
              <a:t> (ii) – </a:t>
            </a:r>
            <a:r>
              <a:rPr lang="pt-PT" dirty="0" smtClean="0"/>
              <a:t>Mostrar </a:t>
            </a:r>
            <a:r>
              <a:rPr lang="pt-PT" dirty="0"/>
              <a:t>um intercâmbio importante de valores humanos, durante um determinado tempo ou em uma área cultural do mundo, no desenvolvimento da </a:t>
            </a:r>
            <a:r>
              <a:rPr lang="pt-PT" dirty="0" smtClean="0"/>
              <a:t>arquitectura </a:t>
            </a:r>
            <a:r>
              <a:rPr lang="pt-PT" dirty="0"/>
              <a:t>ou tecnologia, das artes monumentais, do </a:t>
            </a:r>
            <a:r>
              <a:rPr lang="pt-PT" dirty="0" smtClean="0"/>
              <a:t>panejamento </a:t>
            </a:r>
            <a:r>
              <a:rPr lang="pt-PT" dirty="0"/>
              <a:t>urbano ou do desenho de </a:t>
            </a:r>
            <a:r>
              <a:rPr lang="pt-PT" dirty="0" smtClean="0"/>
              <a:t>paisagem</a:t>
            </a:r>
            <a:r>
              <a:rPr lang="pt-PT" dirty="0" smtClean="0"/>
              <a:t>.</a:t>
            </a:r>
          </a:p>
          <a:p>
            <a:pPr marL="45720" indent="0">
              <a:buNone/>
            </a:pPr>
            <a:endParaRPr lang="pt-PT" dirty="0"/>
          </a:p>
          <a:p>
            <a:r>
              <a:rPr lang="pt-PT" dirty="0"/>
              <a:t> (iii) – </a:t>
            </a:r>
            <a:r>
              <a:rPr lang="pt-PT" dirty="0"/>
              <a:t>M</a:t>
            </a:r>
            <a:r>
              <a:rPr lang="pt-PT" dirty="0" smtClean="0"/>
              <a:t>ostrar </a:t>
            </a:r>
            <a:r>
              <a:rPr lang="pt-PT" dirty="0"/>
              <a:t>um testemunho único, ou ao menos excepcional, de uma tradição cultural ou de uma civilização que está viva ou que tenha </a:t>
            </a:r>
            <a:r>
              <a:rPr lang="pt-PT" dirty="0" smtClean="0"/>
              <a:t>desaparecido</a:t>
            </a:r>
            <a:endParaRPr lang="pt-PT" dirty="0"/>
          </a:p>
          <a:p>
            <a:pPr marL="45720" indent="0">
              <a:buNone/>
            </a:pPr>
            <a:r>
              <a:rPr lang="pt-PT" dirty="0" smtClean="0"/>
              <a:t> </a:t>
            </a:r>
            <a:endParaRPr lang="pt-PT" dirty="0"/>
          </a:p>
          <a:p>
            <a:r>
              <a:rPr lang="pt-PT" dirty="0"/>
              <a:t>(iv) – </a:t>
            </a:r>
            <a:r>
              <a:rPr lang="pt-PT" dirty="0" smtClean="0"/>
              <a:t>Ser </a:t>
            </a:r>
            <a:r>
              <a:rPr lang="pt-PT" dirty="0"/>
              <a:t>um exemplo de um tipo de edifício ou conjunto </a:t>
            </a:r>
            <a:r>
              <a:rPr lang="pt-PT" dirty="0" smtClean="0"/>
              <a:t>arquitectónico, </a:t>
            </a:r>
            <a:r>
              <a:rPr lang="pt-PT" dirty="0"/>
              <a:t>tecnológico ou de paisagem, que ilustre significativos estágios da história </a:t>
            </a:r>
            <a:r>
              <a:rPr lang="pt-PT" dirty="0" smtClean="0"/>
              <a:t>humana</a:t>
            </a:r>
            <a:r>
              <a:rPr lang="pt-PT" dirty="0" smtClean="0"/>
              <a:t>.</a:t>
            </a:r>
          </a:p>
          <a:p>
            <a:pPr marL="45720" indent="0">
              <a:buNone/>
            </a:pPr>
            <a:endParaRPr lang="pt-PT" dirty="0"/>
          </a:p>
          <a:p>
            <a:r>
              <a:rPr lang="pt-PT" dirty="0"/>
              <a:t> </a:t>
            </a:r>
            <a:r>
              <a:rPr lang="pt-PT" dirty="0" smtClean="0"/>
              <a:t> </a:t>
            </a:r>
            <a:r>
              <a:rPr lang="pt-PT" dirty="0"/>
              <a:t>(vi) – </a:t>
            </a:r>
            <a:r>
              <a:rPr lang="pt-PT" dirty="0" smtClean="0"/>
              <a:t>Estar directamente </a:t>
            </a:r>
            <a:r>
              <a:rPr lang="pt-PT" dirty="0"/>
              <a:t>ou tangivelmente associado a eventos ou tradições vivas, com </a:t>
            </a:r>
            <a:r>
              <a:rPr lang="pt-PT" dirty="0" smtClean="0"/>
              <a:t>ideias </a:t>
            </a:r>
            <a:r>
              <a:rPr lang="pt-PT" dirty="0"/>
              <a:t>ou crenças, com trabalhos artísticos e literários de </a:t>
            </a:r>
            <a:r>
              <a:rPr lang="pt-PT" dirty="0" smtClean="0"/>
              <a:t>destacada </a:t>
            </a:r>
            <a:r>
              <a:rPr lang="pt-PT" dirty="0"/>
              <a:t>importância </a:t>
            </a:r>
            <a:r>
              <a:rPr lang="pt-PT" dirty="0" smtClean="0"/>
              <a:t>universal</a:t>
            </a:r>
            <a:r>
              <a:rPr lang="pt-PT" dirty="0"/>
              <a:t>.</a:t>
            </a: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881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/>
          <a:lstStyle/>
          <a:p>
            <a:r>
              <a:rPr lang="pt-PT" dirty="0" smtClean="0"/>
              <a:t>O que é?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pt-PT" dirty="0"/>
              <a:t>A </a:t>
            </a:r>
            <a:r>
              <a:rPr lang="pt-PT" dirty="0" smtClean="0"/>
              <a:t>Grande </a:t>
            </a:r>
            <a:r>
              <a:rPr lang="pt-PT" dirty="0"/>
              <a:t>Muralha da China ou simplesmente Grande Muralha é uma </a:t>
            </a:r>
            <a:r>
              <a:rPr lang="pt-PT" dirty="0" smtClean="0"/>
              <a:t>fascinante </a:t>
            </a:r>
            <a:r>
              <a:rPr lang="pt-PT" dirty="0"/>
              <a:t>estrutura de </a:t>
            </a:r>
            <a:r>
              <a:rPr lang="pt-PT" dirty="0" smtClean="0"/>
              <a:t>arquitectura </a:t>
            </a:r>
            <a:r>
              <a:rPr lang="pt-PT" dirty="0"/>
              <a:t>militar construída </a:t>
            </a:r>
            <a:r>
              <a:rPr lang="pt-PT" dirty="0" smtClean="0"/>
              <a:t>durante </a:t>
            </a:r>
            <a:r>
              <a:rPr lang="pt-PT" dirty="0"/>
              <a:t>a China Imperial</a:t>
            </a:r>
            <a:r>
              <a:rPr lang="pt-PT" dirty="0" smtClean="0"/>
              <a:t>. (sagres ou </a:t>
            </a:r>
            <a:r>
              <a:rPr lang="pt-PT" dirty="0" err="1" smtClean="0"/>
              <a:t>super</a:t>
            </a:r>
            <a:r>
              <a:rPr lang="pt-PT" dirty="0" smtClean="0"/>
              <a:t>)…(risos).</a:t>
            </a:r>
            <a:endParaRPr lang="pt-PT" dirty="0"/>
          </a:p>
          <a:p>
            <a:endParaRPr lang="pt-PT" dirty="0" smtClean="0"/>
          </a:p>
          <a:p>
            <a:r>
              <a:rPr lang="pt-PT" dirty="0"/>
              <a:t>Embora </a:t>
            </a:r>
            <a:r>
              <a:rPr lang="pt-PT" dirty="0" smtClean="0"/>
              <a:t>haja </a:t>
            </a:r>
            <a:r>
              <a:rPr lang="pt-PT" dirty="0"/>
              <a:t>ideia de que se trata de uma única </a:t>
            </a:r>
            <a:r>
              <a:rPr lang="pt-PT" dirty="0" smtClean="0"/>
              <a:t>construção, </a:t>
            </a:r>
            <a:r>
              <a:rPr lang="pt-PT" dirty="0"/>
              <a:t>na realidade consiste em </a:t>
            </a:r>
            <a:r>
              <a:rPr lang="pt-PT" dirty="0" smtClean="0"/>
              <a:t>varias </a:t>
            </a:r>
            <a:r>
              <a:rPr lang="pt-PT" dirty="0"/>
              <a:t>muralhas, construídas por várias dinastias ao longo de cerca de dois </a:t>
            </a:r>
            <a:r>
              <a:rPr lang="pt-PT" dirty="0" smtClean="0"/>
              <a:t>mil anos.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893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/>
          <a:lstStyle/>
          <a:p>
            <a:r>
              <a:rPr lang="pt-PT" dirty="0" smtClean="0"/>
              <a:t>Quando e por Quem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5184576"/>
          </a:xfrm>
        </p:spPr>
        <p:txBody>
          <a:bodyPr>
            <a:normAutofit/>
          </a:bodyPr>
          <a:lstStyle/>
          <a:p>
            <a:r>
              <a:rPr lang="pt-PT" dirty="0" smtClean="0"/>
              <a:t>Começou </a:t>
            </a:r>
            <a:r>
              <a:rPr lang="pt-PT" dirty="0"/>
              <a:t>a ser erguida por volta de 221 a.C. por </a:t>
            </a:r>
            <a:r>
              <a:rPr lang="pt-PT" dirty="0" smtClean="0"/>
              <a:t>ordem </a:t>
            </a:r>
            <a:r>
              <a:rPr lang="pt-PT" dirty="0"/>
              <a:t>do primeiro imperador chinês, </a:t>
            </a:r>
            <a:r>
              <a:rPr lang="pt-PT" dirty="0" err="1"/>
              <a:t>Qin</a:t>
            </a:r>
            <a:r>
              <a:rPr lang="pt-PT" dirty="0"/>
              <a:t> </a:t>
            </a:r>
            <a:r>
              <a:rPr lang="pt-PT" dirty="0" err="1"/>
              <a:t>Shihuang</a:t>
            </a:r>
            <a:r>
              <a:rPr lang="pt-PT" dirty="0" smtClean="0"/>
              <a:t>.</a:t>
            </a:r>
          </a:p>
          <a:p>
            <a:endParaRPr lang="pt-PT" dirty="0"/>
          </a:p>
          <a:p>
            <a:r>
              <a:rPr lang="pt-PT" dirty="0"/>
              <a:t>Com </a:t>
            </a:r>
            <a:r>
              <a:rPr lang="pt-PT" dirty="0" smtClean="0"/>
              <a:t>quase </a:t>
            </a:r>
            <a:r>
              <a:rPr lang="pt-PT" dirty="0"/>
              <a:t>três mil </a:t>
            </a:r>
            <a:r>
              <a:rPr lang="pt-PT" dirty="0" smtClean="0"/>
              <a:t>quilómetros </a:t>
            </a:r>
            <a:r>
              <a:rPr lang="pt-PT" dirty="0"/>
              <a:t>de </a:t>
            </a:r>
            <a:r>
              <a:rPr lang="pt-PT" dirty="0" smtClean="0"/>
              <a:t>comprimento.</a:t>
            </a:r>
          </a:p>
          <a:p>
            <a:endParaRPr lang="pt-PT" dirty="0"/>
          </a:p>
          <a:p>
            <a:r>
              <a:rPr lang="pt-PT" dirty="0" smtClean="0"/>
              <a:t>Por </a:t>
            </a:r>
            <a:r>
              <a:rPr lang="pt-PT" dirty="0"/>
              <a:t>volta de 206 a.C., </a:t>
            </a:r>
            <a:r>
              <a:rPr lang="pt-PT" dirty="0" smtClean="0"/>
              <a:t>o </a:t>
            </a:r>
            <a:r>
              <a:rPr lang="pt-PT" dirty="0"/>
              <a:t>crescimento chinês e os trabalhos na muralha foram retomados ao longo dos séculos até ao seu esplendor na Dinastia </a:t>
            </a:r>
            <a:r>
              <a:rPr lang="pt-PT" dirty="0" err="1"/>
              <a:t>Ming</a:t>
            </a:r>
            <a:r>
              <a:rPr lang="pt-PT" dirty="0"/>
              <a:t>, por volta do século </a:t>
            </a:r>
            <a:r>
              <a:rPr lang="pt-PT" dirty="0" smtClean="0"/>
              <a:t>XV(sec.15), </a:t>
            </a:r>
            <a:r>
              <a:rPr lang="pt-PT" dirty="0"/>
              <a:t>quando adquiriu as atuais </a:t>
            </a:r>
            <a:r>
              <a:rPr lang="pt-PT" dirty="0" smtClean="0"/>
              <a:t>formas </a:t>
            </a:r>
            <a:r>
              <a:rPr lang="pt-PT" dirty="0"/>
              <a:t>e uma extensão de cerca de sete mil </a:t>
            </a:r>
            <a:r>
              <a:rPr lang="pt-PT" dirty="0" smtClean="0"/>
              <a:t>quilómetros, </a:t>
            </a:r>
            <a:r>
              <a:rPr lang="pt-PT" dirty="0"/>
              <a:t>estendendo-se de Shanghai, a leste, a </a:t>
            </a:r>
            <a:r>
              <a:rPr lang="pt-PT" dirty="0" err="1"/>
              <a:t>Jiayu</a:t>
            </a:r>
            <a:r>
              <a:rPr lang="pt-PT" dirty="0"/>
              <a:t>, a oeste, </a:t>
            </a:r>
            <a:r>
              <a:rPr lang="pt-PT" dirty="0" smtClean="0"/>
              <a:t>passando por </a:t>
            </a:r>
            <a:r>
              <a:rPr lang="pt-PT" dirty="0"/>
              <a:t>quatro províncias (</a:t>
            </a:r>
            <a:r>
              <a:rPr lang="pt-PT" dirty="0" err="1"/>
              <a:t>Hebei</a:t>
            </a:r>
            <a:r>
              <a:rPr lang="pt-PT" dirty="0"/>
              <a:t>, </a:t>
            </a:r>
            <a:r>
              <a:rPr lang="pt-PT" dirty="0" err="1"/>
              <a:t>Shanxi</a:t>
            </a:r>
            <a:r>
              <a:rPr lang="pt-PT" dirty="0"/>
              <a:t>, </a:t>
            </a:r>
            <a:r>
              <a:rPr lang="pt-PT" dirty="0" err="1"/>
              <a:t>Shaanxi</a:t>
            </a:r>
            <a:r>
              <a:rPr lang="pt-PT" dirty="0"/>
              <a:t> e </a:t>
            </a:r>
            <a:r>
              <a:rPr lang="pt-PT" dirty="0" err="1"/>
              <a:t>Gansu</a:t>
            </a:r>
            <a:r>
              <a:rPr lang="pt-PT" dirty="0"/>
              <a:t>) e duas regiões </a:t>
            </a:r>
            <a:r>
              <a:rPr lang="pt-PT" dirty="0" smtClean="0"/>
              <a:t>autónomas </a:t>
            </a:r>
            <a:r>
              <a:rPr lang="pt-PT" dirty="0"/>
              <a:t>(Mongólia e </a:t>
            </a:r>
            <a:r>
              <a:rPr lang="pt-PT" dirty="0" err="1"/>
              <a:t>Ningxia</a:t>
            </a:r>
            <a:r>
              <a:rPr lang="pt-PT" dirty="0"/>
              <a:t>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4607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/>
          <a:lstStyle/>
          <a:p>
            <a:r>
              <a:rPr lang="pt-PT" dirty="0"/>
              <a:t>C</a:t>
            </a:r>
            <a:r>
              <a:rPr lang="pt-PT" dirty="0" smtClean="0"/>
              <a:t>uriosidades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5544616"/>
          </a:xfrm>
        </p:spPr>
        <p:txBody>
          <a:bodyPr>
            <a:normAutofit fontScale="85000" lnSpcReduction="20000"/>
          </a:bodyPr>
          <a:lstStyle/>
          <a:p>
            <a:r>
              <a:rPr lang="pt-PT" dirty="0"/>
              <a:t>Por volta do século </a:t>
            </a:r>
            <a:r>
              <a:rPr lang="pt-PT" dirty="0" smtClean="0"/>
              <a:t>XVI(sec.16) </a:t>
            </a:r>
            <a:r>
              <a:rPr lang="pt-PT" dirty="0"/>
              <a:t>perdeu a sua </a:t>
            </a:r>
            <a:r>
              <a:rPr lang="pt-PT" dirty="0" smtClean="0"/>
              <a:t>função, </a:t>
            </a:r>
            <a:r>
              <a:rPr lang="pt-PT" dirty="0"/>
              <a:t>vindo a ser abandonada</a:t>
            </a:r>
            <a:r>
              <a:rPr lang="pt-PT" dirty="0" smtClean="0"/>
              <a:t>.</a:t>
            </a:r>
          </a:p>
          <a:p>
            <a:endParaRPr lang="pt-PT" dirty="0"/>
          </a:p>
          <a:p>
            <a:r>
              <a:rPr lang="pt-PT" dirty="0"/>
              <a:t>As torres, cujo número é </a:t>
            </a:r>
            <a:r>
              <a:rPr lang="pt-PT" dirty="0" smtClean="0"/>
              <a:t>estimado em </a:t>
            </a:r>
            <a:r>
              <a:rPr lang="pt-PT" dirty="0"/>
              <a:t>cerca de quarenta </a:t>
            </a:r>
            <a:r>
              <a:rPr lang="pt-PT" dirty="0" smtClean="0"/>
              <a:t>mil.</a:t>
            </a:r>
          </a:p>
          <a:p>
            <a:endParaRPr lang="pt-PT" dirty="0"/>
          </a:p>
          <a:p>
            <a:r>
              <a:rPr lang="pt-PT" dirty="0"/>
              <a:t> Acredita-se que os trabalhos na muralha </a:t>
            </a:r>
            <a:r>
              <a:rPr lang="pt-PT" dirty="0" smtClean="0"/>
              <a:t>receberam </a:t>
            </a:r>
            <a:r>
              <a:rPr lang="pt-PT" dirty="0"/>
              <a:t>a mão-de-obra de cerca de um milhão de </a:t>
            </a:r>
            <a:r>
              <a:rPr lang="pt-PT" dirty="0" smtClean="0"/>
              <a:t>pessoas (250 </a:t>
            </a:r>
            <a:r>
              <a:rPr lang="pt-PT" dirty="0"/>
              <a:t>mil teriam </a:t>
            </a:r>
            <a:r>
              <a:rPr lang="pt-PT" dirty="0" smtClean="0"/>
              <a:t>falecido </a:t>
            </a:r>
            <a:r>
              <a:rPr lang="pt-PT" dirty="0"/>
              <a:t>durante a sua construção), entre soldados, camponeses e </a:t>
            </a:r>
            <a:r>
              <a:rPr lang="pt-PT" dirty="0" smtClean="0"/>
              <a:t>escravos.</a:t>
            </a:r>
          </a:p>
          <a:p>
            <a:endParaRPr lang="pt-PT" dirty="0"/>
          </a:p>
          <a:p>
            <a:r>
              <a:rPr lang="pt-PT" dirty="0"/>
              <a:t>    Calcula-se que </a:t>
            </a:r>
            <a:r>
              <a:rPr lang="pt-PT" dirty="0" smtClean="0"/>
              <a:t>tenha </a:t>
            </a:r>
            <a:r>
              <a:rPr lang="pt-PT" dirty="0"/>
              <a:t>empregado cerca de </a:t>
            </a:r>
            <a:r>
              <a:rPr lang="pt-PT" dirty="0" smtClean="0"/>
              <a:t>300 </a:t>
            </a:r>
            <a:r>
              <a:rPr lang="pt-PT" dirty="0"/>
              <a:t>milhões de metros </a:t>
            </a:r>
            <a:r>
              <a:rPr lang="pt-PT" dirty="0" smtClean="0"/>
              <a:t>cúbicos(m3) </a:t>
            </a:r>
            <a:r>
              <a:rPr lang="pt-PT" dirty="0"/>
              <a:t>de </a:t>
            </a:r>
            <a:r>
              <a:rPr lang="pt-PT" dirty="0" smtClean="0"/>
              <a:t>matéria prima, </a:t>
            </a:r>
            <a:r>
              <a:rPr lang="pt-PT" dirty="0"/>
              <a:t>o suficiente para </a:t>
            </a:r>
            <a:r>
              <a:rPr lang="pt-PT" dirty="0" smtClean="0"/>
              <a:t>construir 120 </a:t>
            </a:r>
            <a:r>
              <a:rPr lang="pt-PT" dirty="0"/>
              <a:t>vezes a pirâmide de </a:t>
            </a:r>
            <a:r>
              <a:rPr lang="pt-PT" dirty="0" err="1"/>
              <a:t>Quéops</a:t>
            </a:r>
            <a:r>
              <a:rPr lang="pt-PT" dirty="0"/>
              <a:t> ou um muro de 2</a:t>
            </a:r>
            <a:r>
              <a:rPr lang="pt-PT" dirty="0" smtClean="0"/>
              <a:t> </a:t>
            </a:r>
            <a:r>
              <a:rPr lang="pt-PT" dirty="0"/>
              <a:t>metros de altura em torno da Linha do Equador</a:t>
            </a:r>
            <a:r>
              <a:rPr lang="pt-PT" dirty="0" smtClean="0"/>
              <a:t>.</a:t>
            </a:r>
          </a:p>
          <a:p>
            <a:endParaRPr lang="pt-PT" dirty="0"/>
          </a:p>
          <a:p>
            <a:r>
              <a:rPr lang="pt-PT" dirty="0"/>
              <a:t>    A Muralha da China após concurso informal internacional em 2007, foi considerada uma das Novas Sete Maravilhas do Mundo</a:t>
            </a:r>
            <a:r>
              <a:rPr lang="pt-PT" dirty="0" smtClean="0"/>
              <a:t>.</a:t>
            </a:r>
          </a:p>
          <a:p>
            <a:endParaRPr lang="pt-PT" dirty="0"/>
          </a:p>
          <a:p>
            <a:r>
              <a:rPr lang="pt-PT" dirty="0" smtClean="0"/>
              <a:t>    </a:t>
            </a:r>
            <a:r>
              <a:rPr lang="pt-PT" dirty="0" err="1" smtClean="0"/>
              <a:t>Danny</a:t>
            </a:r>
            <a:r>
              <a:rPr lang="pt-PT" dirty="0" smtClean="0"/>
              <a:t> </a:t>
            </a:r>
            <a:r>
              <a:rPr lang="pt-PT" dirty="0" err="1" smtClean="0"/>
              <a:t>Way</a:t>
            </a:r>
            <a:r>
              <a:rPr lang="pt-PT" dirty="0" smtClean="0"/>
              <a:t>,(</a:t>
            </a:r>
            <a:r>
              <a:rPr lang="pt-PT" dirty="0" err="1" smtClean="0"/>
              <a:t>skater</a:t>
            </a:r>
            <a:r>
              <a:rPr lang="pt-PT" dirty="0" smtClean="0"/>
              <a:t>) usou a Mega Rampa para saltar sobre a Muralha da China em 2005.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350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868">
            <a:off x="4659557" y="1663025"/>
            <a:ext cx="4064869" cy="338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1640" y="4437112"/>
            <a:ext cx="6512511" cy="1143000"/>
          </a:xfrm>
        </p:spPr>
        <p:txBody>
          <a:bodyPr/>
          <a:lstStyle/>
          <a:p>
            <a:r>
              <a:rPr lang="pt-PT" dirty="0" smtClean="0"/>
              <a:t>O mito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326356" y="954556"/>
            <a:ext cx="424847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 Grande Muralha da China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é </a:t>
            </a:r>
            <a:r>
              <a:rPr lang="pt-PT" dirty="0"/>
              <a:t>famosíssima pelo fato de 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ser </a:t>
            </a:r>
            <a:r>
              <a:rPr lang="pt-PT" dirty="0"/>
              <a:t>a única obra humana que </a:t>
            </a:r>
            <a:r>
              <a:rPr lang="pt-PT" dirty="0" smtClean="0"/>
              <a:t>pode </a:t>
            </a:r>
            <a:r>
              <a:rPr lang="pt-PT" dirty="0"/>
              <a:t>ser vista do espaço a olho nu. </a:t>
            </a:r>
            <a:endParaRPr lang="pt-PT" dirty="0" smtClean="0"/>
          </a:p>
          <a:p>
            <a:r>
              <a:rPr lang="pt-PT" dirty="0" smtClean="0"/>
              <a:t>Era</a:t>
            </a:r>
            <a:r>
              <a:rPr lang="pt-PT" dirty="0"/>
              <a:t>! </a:t>
            </a:r>
            <a:endParaRPr lang="pt-PT" dirty="0" smtClean="0"/>
          </a:p>
          <a:p>
            <a:r>
              <a:rPr lang="pt-PT" dirty="0" smtClean="0"/>
              <a:t>Tudo </a:t>
            </a:r>
            <a:r>
              <a:rPr lang="pt-PT" dirty="0"/>
              <a:t>isso foi por água abaixo quando em 2004, o primeiro astronauta chinês a ficar em órbita na Terra, Yang </a:t>
            </a:r>
            <a:r>
              <a:rPr lang="pt-PT" dirty="0" err="1"/>
              <a:t>Liwei</a:t>
            </a:r>
            <a:r>
              <a:rPr lang="pt-PT" dirty="0"/>
              <a:t>, declarou que a Muralha da China não era visível naquelas condições. A NASA anunciou que o que eles achavam que fosse a </a:t>
            </a:r>
            <a:r>
              <a:rPr lang="pt-PT" dirty="0" smtClean="0"/>
              <a:t>construção, na </a:t>
            </a:r>
            <a:r>
              <a:rPr lang="pt-PT" dirty="0"/>
              <a:t>verdade, o traçado era de um rio entre </a:t>
            </a:r>
            <a:r>
              <a:rPr lang="pt-PT" dirty="0" smtClean="0"/>
              <a:t>as montanhas</a:t>
            </a:r>
            <a:r>
              <a:rPr lang="pt-PT" dirty="0"/>
              <a:t>. E reconheceu publica e oficialmente que a Grande Muralha da China não é visível do espaço sem ajuda de </a:t>
            </a:r>
            <a:r>
              <a:rPr lang="pt-PT" dirty="0" smtClean="0"/>
              <a:t>aparelhos.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074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17232"/>
            <a:ext cx="6512511" cy="1143000"/>
          </a:xfrm>
        </p:spPr>
        <p:txBody>
          <a:bodyPr/>
          <a:lstStyle/>
          <a:p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great</a:t>
            </a:r>
            <a:r>
              <a:rPr lang="pt-PT" dirty="0" smtClean="0"/>
              <a:t> </a:t>
            </a:r>
            <a:r>
              <a:rPr lang="pt-PT" dirty="0" err="1" smtClean="0"/>
              <a:t>wall</a:t>
            </a:r>
            <a:endParaRPr lang="pt-PT" dirty="0"/>
          </a:p>
        </p:txBody>
      </p:sp>
      <p:pic>
        <p:nvPicPr>
          <p:cNvPr id="6" name="oucGe6VCy3c?version=3"/>
          <p:cNvPicPr>
            <a:picLocks noGrp="1" noRot="1" noChangeAspect="1"/>
          </p:cNvPicPr>
          <p:nvPr>
            <p:ph sz="quarter" idx="13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9512" y="116632"/>
            <a:ext cx="7128792" cy="534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5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5517232"/>
            <a:ext cx="6512511" cy="1143000"/>
          </a:xfrm>
        </p:spPr>
        <p:txBody>
          <a:bodyPr/>
          <a:lstStyle/>
          <a:p>
            <a:r>
              <a:rPr lang="pt-PT" dirty="0" smtClean="0"/>
              <a:t>Informação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5040560" cy="4065632"/>
          </a:xfrm>
        </p:spPr>
        <p:txBody>
          <a:bodyPr>
            <a:noAutofit/>
          </a:bodyPr>
          <a:lstStyle/>
          <a:p>
            <a:r>
              <a:rPr lang="pt-PT" sz="1800" dirty="0" smtClean="0"/>
              <a:t>Texto:</a:t>
            </a:r>
          </a:p>
          <a:p>
            <a:pPr marL="45720" indent="0">
              <a:buNone/>
            </a:pPr>
            <a:r>
              <a:rPr lang="pt-PT" sz="1800" dirty="0" smtClean="0"/>
              <a:t>Retirado e trabalhado através do </a:t>
            </a:r>
            <a:r>
              <a:rPr lang="pt-PT" sz="1800" dirty="0" err="1" smtClean="0"/>
              <a:t>wikipédia</a:t>
            </a:r>
            <a:r>
              <a:rPr lang="pt-PT" sz="1800" dirty="0" smtClean="0"/>
              <a:t>.</a:t>
            </a:r>
          </a:p>
          <a:p>
            <a:r>
              <a:rPr lang="pt-PT" sz="1800" dirty="0" smtClean="0"/>
              <a:t>Imagens:</a:t>
            </a:r>
          </a:p>
          <a:p>
            <a:pPr marL="45720" indent="0">
              <a:buNone/>
            </a:pPr>
            <a:r>
              <a:rPr lang="pt-PT" sz="1800" dirty="0" smtClean="0"/>
              <a:t>Ti-Google.(risos)</a:t>
            </a:r>
          </a:p>
          <a:p>
            <a:r>
              <a:rPr lang="pt-PT" sz="1800" dirty="0" smtClean="0"/>
              <a:t>Hiperligação/</a:t>
            </a:r>
            <a:r>
              <a:rPr lang="pt-PT" sz="1800" dirty="0" err="1" smtClean="0"/>
              <a:t>Video</a:t>
            </a:r>
            <a:r>
              <a:rPr lang="pt-PT" sz="1800" dirty="0" smtClean="0"/>
              <a:t>:</a:t>
            </a:r>
          </a:p>
          <a:p>
            <a:pPr marL="45720" indent="0">
              <a:buNone/>
            </a:pPr>
            <a:r>
              <a:rPr lang="pt-PT" sz="1800" dirty="0" err="1" smtClean="0"/>
              <a:t>Youtube</a:t>
            </a:r>
            <a:r>
              <a:rPr lang="pt-PT" sz="1800" dirty="0" smtClean="0"/>
              <a:t>.</a:t>
            </a:r>
          </a:p>
          <a:p>
            <a:endParaRPr lang="pt-PT" sz="1800" dirty="0"/>
          </a:p>
          <a:p>
            <a:r>
              <a:rPr lang="pt-PT" sz="1800" dirty="0" smtClean="0"/>
              <a:t>Realização:</a:t>
            </a:r>
          </a:p>
          <a:p>
            <a:r>
              <a:rPr lang="pt-PT" sz="1800" dirty="0" smtClean="0"/>
              <a:t>Marco Marques</a:t>
            </a:r>
          </a:p>
          <a:p>
            <a:r>
              <a:rPr lang="pt-PT" sz="1800" dirty="0" smtClean="0"/>
              <a:t>Hilário Rodrigues</a:t>
            </a:r>
          </a:p>
          <a:p>
            <a:r>
              <a:rPr lang="pt-PT" sz="1800" dirty="0" smtClean="0"/>
              <a:t>Diogo Duarte</a:t>
            </a:r>
          </a:p>
          <a:p>
            <a:pPr lvl="1"/>
            <a:endParaRPr lang="pt-PT" sz="1800" dirty="0" smtClean="0"/>
          </a:p>
          <a:p>
            <a:pPr marL="45720" indent="0">
              <a:buNone/>
            </a:pPr>
            <a:endParaRPr lang="pt-PT" sz="1800" dirty="0" smtClean="0"/>
          </a:p>
          <a:p>
            <a:pPr marL="45720" indent="0">
              <a:buNone/>
            </a:pPr>
            <a:r>
              <a:rPr lang="pt-PT" sz="1800" dirty="0" smtClean="0"/>
              <a:t> 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val="66574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rbilhão">
  <a:themeElements>
    <a:clrScheme name="Turbilhão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urbilhão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urbilhão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380</Words>
  <Application>Microsoft Office PowerPoint</Application>
  <PresentationFormat>Apresentação no Ecrã (4:3)</PresentationFormat>
  <Paragraphs>54</Paragraphs>
  <Slides>8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Turbilhão</vt:lpstr>
      <vt:lpstr>Muralha da china</vt:lpstr>
      <vt:lpstr>Os critérios</vt:lpstr>
      <vt:lpstr>O que é?</vt:lpstr>
      <vt:lpstr>Quando e por Quem</vt:lpstr>
      <vt:lpstr>Curiosidades</vt:lpstr>
      <vt:lpstr>O mito</vt:lpstr>
      <vt:lpstr>The great wall</vt:lpstr>
      <vt:lpstr>Informação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Duarte</dc:creator>
  <cp:lastModifiedBy>Duarte</cp:lastModifiedBy>
  <cp:revision>9</cp:revision>
  <dcterms:created xsi:type="dcterms:W3CDTF">2011-04-06T19:21:26Z</dcterms:created>
  <dcterms:modified xsi:type="dcterms:W3CDTF">2011-04-06T20:52:47Z</dcterms:modified>
</cp:coreProperties>
</file>